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581" r:id="rId2"/>
    <p:sldId id="672" r:id="rId3"/>
    <p:sldId id="678" r:id="rId4"/>
    <p:sldId id="677" r:id="rId5"/>
    <p:sldId id="680" r:id="rId6"/>
    <p:sldId id="679" r:id="rId7"/>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979" autoAdjust="0"/>
    <p:restoredTop sz="73009" autoAdjust="0"/>
  </p:normalViewPr>
  <p:slideViewPr>
    <p:cSldViewPr>
      <p:cViewPr varScale="1">
        <p:scale>
          <a:sx n="188" d="100"/>
          <a:sy n="188" d="100"/>
        </p:scale>
        <p:origin x="392" y="168"/>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10/12/18</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770602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637726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72444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Mark </a:t>
            </a:r>
            <a:r>
              <a:rPr lang="en-AU" sz="4400" kern="0" dirty="0" smtClean="0">
                <a:solidFill>
                  <a:srgbClr val="FFFF00"/>
                </a:solidFill>
                <a:latin typeface="+mn-lt"/>
                <a:ea typeface="+mn-ea"/>
                <a:cs typeface="+mn-cs"/>
              </a:rPr>
              <a:t>2:13-17</a:t>
            </a: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p:txBody>
      </p:sp>
    </p:spTree>
    <p:extLst>
      <p:ext uri="{BB962C8B-B14F-4D97-AF65-F5344CB8AC3E}">
        <p14:creationId xmlns:p14="http://schemas.microsoft.com/office/powerpoint/2010/main" val="13183411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538515"/>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charset="0"/>
                <a:ea typeface="Arial" charset="0"/>
                <a:cs typeface="Times New Roman" charset="0"/>
              </a:rPr>
              <a:t>13 </a:t>
            </a:r>
            <a:r>
              <a:rPr lang="en-AU" sz="2800" dirty="0">
                <a:solidFill>
                  <a:schemeClr val="bg1"/>
                </a:solidFill>
                <a:latin typeface="Times New Roman" charset="0"/>
                <a:ea typeface="Arial" charset="0"/>
                <a:cs typeface="Times New Roman" charset="0"/>
              </a:rPr>
              <a:t>He went out again beside the sea, and all the crowd was coming to him, and he was teaching them.  </a:t>
            </a:r>
            <a:r>
              <a:rPr lang="en-AU" sz="2800" b="1" baseline="30000" dirty="0">
                <a:solidFill>
                  <a:schemeClr val="bg1"/>
                </a:solidFill>
                <a:latin typeface="Times New Roman" charset="0"/>
                <a:ea typeface="Arial" charset="0"/>
                <a:cs typeface="Times New Roman" charset="0"/>
              </a:rPr>
              <a:t>14 </a:t>
            </a:r>
            <a:r>
              <a:rPr lang="en-AU" sz="2800" dirty="0">
                <a:solidFill>
                  <a:schemeClr val="bg1"/>
                </a:solidFill>
                <a:latin typeface="Times New Roman" charset="0"/>
                <a:ea typeface="Arial" charset="0"/>
                <a:cs typeface="Times New Roman" charset="0"/>
              </a:rPr>
              <a:t>And as he passed by, he saw Levi the son of </a:t>
            </a:r>
            <a:r>
              <a:rPr lang="en-AU" sz="2800" dirty="0" err="1">
                <a:solidFill>
                  <a:schemeClr val="bg1"/>
                </a:solidFill>
                <a:latin typeface="Times New Roman" charset="0"/>
                <a:ea typeface="Arial" charset="0"/>
                <a:cs typeface="Times New Roman" charset="0"/>
              </a:rPr>
              <a:t>Alphaeus</a:t>
            </a:r>
            <a:r>
              <a:rPr lang="en-AU" sz="2800" dirty="0">
                <a:solidFill>
                  <a:schemeClr val="bg1"/>
                </a:solidFill>
                <a:latin typeface="Times New Roman" charset="0"/>
                <a:ea typeface="Arial" charset="0"/>
                <a:cs typeface="Times New Roman" charset="0"/>
              </a:rPr>
              <a:t> sitting at the tax booth, and he said to him, “Follow me.”  And he rose and followed him. </a:t>
            </a:r>
            <a:endParaRPr lang="en-GB" sz="2800" dirty="0">
              <a:solidFill>
                <a:schemeClr val="bg1"/>
              </a:solidFill>
              <a:effectLst/>
              <a:latin typeface="Calibri" charset="0"/>
              <a:ea typeface="Arial" charset="0"/>
              <a:cs typeface="Times New Roman" charset="0"/>
            </a:endParaRPr>
          </a:p>
        </p:txBody>
      </p:sp>
    </p:spTree>
    <p:extLst>
      <p:ext uri="{BB962C8B-B14F-4D97-AF65-F5344CB8AC3E}">
        <p14:creationId xmlns:p14="http://schemas.microsoft.com/office/powerpoint/2010/main" val="3774174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970318"/>
          </a:xfrm>
          <a:prstGeom prst="rect">
            <a:avLst/>
          </a:prstGeom>
          <a:noFill/>
          <a:ln w="9525">
            <a:noFill/>
            <a:miter lim="800000"/>
            <a:headEnd/>
            <a:tailEnd/>
          </a:ln>
        </p:spPr>
        <p:txBody>
          <a:bodyPr wrap="square">
            <a:prstTxWarp prst="textNoShape">
              <a:avLst/>
            </a:prstTxWarp>
            <a:spAutoFit/>
          </a:bodyPr>
          <a:lstStyle/>
          <a:p>
            <a:r>
              <a:rPr lang="en-AU" sz="2800" b="1" baseline="30000" dirty="0" smtClean="0">
                <a:solidFill>
                  <a:schemeClr val="bg1"/>
                </a:solidFill>
                <a:latin typeface="Times New Roman" charset="0"/>
                <a:ea typeface="Arial" charset="0"/>
              </a:rPr>
              <a:t>15</a:t>
            </a:r>
            <a:r>
              <a:rPr lang="en-AU" sz="2800" b="1" baseline="30000" dirty="0">
                <a:solidFill>
                  <a:schemeClr val="bg1"/>
                </a:solidFill>
                <a:latin typeface="Times New Roman" charset="0"/>
                <a:ea typeface="Arial" charset="0"/>
              </a:rPr>
              <a:t> </a:t>
            </a:r>
            <a:r>
              <a:rPr lang="en-AU" sz="2800" dirty="0">
                <a:solidFill>
                  <a:schemeClr val="bg1"/>
                </a:solidFill>
                <a:latin typeface="Times New Roman" charset="0"/>
                <a:ea typeface="Arial" charset="0"/>
              </a:rPr>
              <a:t>And as he reclined at table in his house, many tax collectors and sinners were reclining with Jesus and his disciples, for there were many who followed him.  </a:t>
            </a:r>
            <a:r>
              <a:rPr lang="en-AU" sz="2800" b="1" baseline="30000" dirty="0">
                <a:solidFill>
                  <a:schemeClr val="bg1"/>
                </a:solidFill>
                <a:latin typeface="Times New Roman" charset="0"/>
                <a:ea typeface="Arial" charset="0"/>
              </a:rPr>
              <a:t>16 </a:t>
            </a:r>
            <a:r>
              <a:rPr lang="en-AU" sz="2800" dirty="0">
                <a:solidFill>
                  <a:schemeClr val="bg1"/>
                </a:solidFill>
                <a:latin typeface="Times New Roman" charset="0"/>
                <a:ea typeface="Arial" charset="0"/>
              </a:rPr>
              <a:t>And the scribes of the Pharisees, when they saw that he was eating with sinners and tax collectors, said to his disciples, “Why does he eat with tax collectors and sinners?”  </a:t>
            </a:r>
            <a:r>
              <a:rPr lang="en-AU" sz="2800" b="1" baseline="30000" dirty="0">
                <a:solidFill>
                  <a:schemeClr val="bg1"/>
                </a:solidFill>
                <a:latin typeface="Times New Roman" charset="0"/>
                <a:ea typeface="Arial" charset="0"/>
              </a:rPr>
              <a:t>17 </a:t>
            </a:r>
            <a:r>
              <a:rPr lang="en-AU" sz="2800" dirty="0">
                <a:solidFill>
                  <a:schemeClr val="bg1"/>
                </a:solidFill>
                <a:latin typeface="Times New Roman" charset="0"/>
                <a:ea typeface="Arial" charset="0"/>
              </a:rPr>
              <a:t>And when Jesus heard it, he said to them, “Those who are well have no need of a physician, but those who are sick.  I came not to call the righteous, but sinners.”</a:t>
            </a:r>
            <a:r>
              <a:rPr lang="en-GB" sz="2800" dirty="0">
                <a:solidFill>
                  <a:schemeClr val="bg1"/>
                </a:solidFill>
              </a:rPr>
              <a:t> </a:t>
            </a:r>
            <a:endParaRPr lang="en-GB" sz="2800" dirty="0">
              <a:solidFill>
                <a:schemeClr val="bg1"/>
              </a:solidFill>
              <a:effectLst/>
              <a:latin typeface="Calibri" charset="0"/>
              <a:ea typeface="Arial" charset="0"/>
              <a:cs typeface="Times New Roman" charset="0"/>
            </a:endParaRPr>
          </a:p>
        </p:txBody>
      </p:sp>
    </p:spTree>
    <p:extLst>
      <p:ext uri="{BB962C8B-B14F-4D97-AF65-F5344CB8AC3E}">
        <p14:creationId xmlns:p14="http://schemas.microsoft.com/office/powerpoint/2010/main" val="3377732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2367"/>
            <a:ext cx="9144000" cy="830997"/>
          </a:xfrm>
          <a:prstGeom prst="rect">
            <a:avLst/>
          </a:prstGeom>
          <a:noFill/>
        </p:spPr>
        <p:txBody>
          <a:bodyPr wrap="square" rtlCol="0">
            <a:spAutoFit/>
          </a:bodyPr>
          <a:lstStyle/>
          <a:p>
            <a:pPr algn="ctr"/>
            <a:r>
              <a:rPr lang="en-AU" sz="2400" b="1" baseline="30000" dirty="0" smtClean="0">
                <a:solidFill>
                  <a:srgbClr val="FFFF00"/>
                </a:solidFill>
                <a:latin typeface="Times New Roman" charset="0"/>
                <a:ea typeface="Times New Roman" charset="0"/>
                <a:cs typeface="Times New Roman" charset="0"/>
              </a:rPr>
              <a:t>Mark 10:45</a:t>
            </a:r>
            <a:r>
              <a:rPr lang="en-AU" sz="2400" b="1" dirty="0" smtClean="0">
                <a:solidFill>
                  <a:srgbClr val="FFFF00"/>
                </a:solidFill>
                <a:latin typeface="Times New Roman" charset="0"/>
                <a:ea typeface="Times New Roman" charset="0"/>
                <a:cs typeface="Times New Roman" charset="0"/>
              </a:rPr>
              <a:t> </a:t>
            </a:r>
            <a:r>
              <a:rPr lang="en-AU" sz="2400" dirty="0">
                <a:solidFill>
                  <a:srgbClr val="FFFF00"/>
                </a:solidFill>
                <a:latin typeface="Comic Sans MS" charset="0"/>
                <a:ea typeface="Comic Sans MS" charset="0"/>
                <a:cs typeface="Comic Sans MS" charset="0"/>
              </a:rPr>
              <a:t>For even the Son of Man came not to be served but to serve, and to give his life as a ransom for many.</a:t>
            </a:r>
            <a:r>
              <a:rPr lang="en-GB" sz="2400" dirty="0">
                <a:solidFill>
                  <a:srgbClr val="FFFF00"/>
                </a:solidFill>
                <a:latin typeface="Times New Roman" charset="0"/>
                <a:ea typeface="Times New Roman" charset="0"/>
                <a:cs typeface="Times New Roman" charset="0"/>
              </a:rPr>
              <a:t> </a:t>
            </a:r>
            <a:r>
              <a:rPr lang="en-AU" sz="2400" b="1" dirty="0" smtClean="0">
                <a:solidFill>
                  <a:srgbClr val="FFFF00"/>
                </a:solidFill>
                <a:latin typeface="Times New Roman" charset="0"/>
                <a:ea typeface="Times New Roman" charset="0"/>
                <a:cs typeface="Times New Roman" charset="0"/>
              </a:rPr>
              <a:t> </a:t>
            </a:r>
            <a:endParaRPr lang="en-AU" sz="2400" b="1" dirty="0">
              <a:solidFill>
                <a:srgbClr val="FFFF00"/>
              </a:solidFill>
              <a:latin typeface="Times New Roman" charset="0"/>
              <a:ea typeface="Times New Roman" charset="0"/>
              <a:cs typeface="Times New Roman" charset="0"/>
            </a:endParaRPr>
          </a:p>
        </p:txBody>
      </p:sp>
      <p:sp>
        <p:nvSpPr>
          <p:cNvPr id="8" name="TextBox 7"/>
          <p:cNvSpPr txBox="1"/>
          <p:nvPr/>
        </p:nvSpPr>
        <p:spPr>
          <a:xfrm>
            <a:off x="-2" y="665114"/>
            <a:ext cx="9121651"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Increasing conflict between Jesus and the religious leaders (scribes &amp; Pharisees)</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Jesus exposed the bankrupt state of religion. (It would cost Him His life)</a:t>
            </a:r>
            <a:endParaRPr lang="en-US" sz="20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2039169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677656"/>
          </a:xfrm>
          <a:prstGeom prst="rect">
            <a:avLst/>
          </a:prstGeom>
          <a:noFill/>
          <a:ln w="9525">
            <a:noFill/>
            <a:miter lim="800000"/>
            <a:headEnd/>
            <a:tailEnd/>
          </a:ln>
        </p:spPr>
        <p:txBody>
          <a:bodyPr wrap="square">
            <a:prstTxWarp prst="textNoShape">
              <a:avLst/>
            </a:prstTxWarp>
            <a:spAutoFit/>
          </a:bodyPr>
          <a:lstStyle/>
          <a:p>
            <a:r>
              <a:rPr lang="en-AU" sz="2800" b="1" baseline="30000" dirty="0" smtClean="0">
                <a:solidFill>
                  <a:schemeClr val="bg1"/>
                </a:solidFill>
                <a:latin typeface="Comic Sans MS" charset="0"/>
                <a:ea typeface="Comic Sans MS" charset="0"/>
                <a:cs typeface="Comic Sans MS" charset="0"/>
              </a:rPr>
              <a:t>15</a:t>
            </a:r>
            <a:r>
              <a:rPr lang="en-AU" sz="2800" b="1" baseline="30000" dirty="0">
                <a:solidFill>
                  <a:schemeClr val="bg1"/>
                </a:solidFill>
                <a:latin typeface="Comic Sans MS" charset="0"/>
                <a:ea typeface="Comic Sans MS" charset="0"/>
                <a:cs typeface="Comic Sans MS" charset="0"/>
              </a:rPr>
              <a:t> </a:t>
            </a:r>
            <a:r>
              <a:rPr lang="en-AU" sz="2800" dirty="0" smtClean="0">
                <a:solidFill>
                  <a:schemeClr val="bg1"/>
                </a:solidFill>
                <a:latin typeface="Comic Sans MS" charset="0"/>
                <a:ea typeface="Comic Sans MS" charset="0"/>
                <a:cs typeface="Comic Sans MS" charset="0"/>
              </a:rPr>
              <a:t>........... </a:t>
            </a:r>
            <a:r>
              <a:rPr lang="en-AU" sz="2800" dirty="0">
                <a:solidFill>
                  <a:schemeClr val="bg1"/>
                </a:solidFill>
                <a:latin typeface="Comic Sans MS" charset="0"/>
                <a:ea typeface="Comic Sans MS" charset="0"/>
                <a:cs typeface="Comic Sans MS" charset="0"/>
              </a:rPr>
              <a:t>many tax collectors and sinners were reclining with Jesus and his disciples, for there were many who followed him.  </a:t>
            </a:r>
            <a:r>
              <a:rPr lang="en-AU" sz="2800" b="1" baseline="30000" dirty="0">
                <a:solidFill>
                  <a:schemeClr val="bg1"/>
                </a:solidFill>
                <a:latin typeface="Comic Sans MS" charset="0"/>
                <a:ea typeface="Comic Sans MS" charset="0"/>
                <a:cs typeface="Comic Sans MS" charset="0"/>
              </a:rPr>
              <a:t>16 </a:t>
            </a:r>
            <a:r>
              <a:rPr lang="en-AU" sz="2800" dirty="0">
                <a:solidFill>
                  <a:schemeClr val="bg1"/>
                </a:solidFill>
                <a:latin typeface="Comic Sans MS" charset="0"/>
                <a:ea typeface="Comic Sans MS" charset="0"/>
                <a:cs typeface="Comic Sans MS" charset="0"/>
              </a:rPr>
              <a:t>And the scribes of the Pharisees, when they saw that he was eating with sinners and tax collectors, said to his disciples, “Why does he eat with tax collectors and sinners</a:t>
            </a:r>
            <a:r>
              <a:rPr lang="en-AU" sz="2800" dirty="0" smtClean="0">
                <a:solidFill>
                  <a:schemeClr val="bg1"/>
                </a:solidFill>
                <a:latin typeface="Comic Sans MS" charset="0"/>
                <a:ea typeface="Comic Sans MS" charset="0"/>
                <a:cs typeface="Comic Sans MS" charset="0"/>
              </a:rPr>
              <a:t>?”</a:t>
            </a:r>
            <a:endParaRPr lang="en-GB" sz="2800" dirty="0">
              <a:solidFill>
                <a:schemeClr val="bg1"/>
              </a:solidFill>
              <a:effectLst/>
              <a:latin typeface="Comic Sans MS" charset="0"/>
              <a:ea typeface="Comic Sans MS" charset="0"/>
              <a:cs typeface="Comic Sans MS" charset="0"/>
            </a:endParaRPr>
          </a:p>
        </p:txBody>
      </p:sp>
    </p:spTree>
    <p:extLst>
      <p:ext uri="{BB962C8B-B14F-4D97-AF65-F5344CB8AC3E}">
        <p14:creationId xmlns:p14="http://schemas.microsoft.com/office/powerpoint/2010/main" val="3497440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2367"/>
            <a:ext cx="9144000" cy="707886"/>
          </a:xfrm>
          <a:prstGeom prst="rect">
            <a:avLst/>
          </a:prstGeom>
          <a:noFill/>
        </p:spPr>
        <p:txBody>
          <a:bodyPr wrap="square" rtlCol="0">
            <a:spAutoFit/>
          </a:bodyPr>
          <a:lstStyle/>
          <a:p>
            <a:pPr algn="ctr"/>
            <a:r>
              <a:rPr lang="en-AU" sz="2000" b="1" baseline="30000" dirty="0" smtClean="0">
                <a:solidFill>
                  <a:srgbClr val="FFFF00"/>
                </a:solidFill>
                <a:latin typeface="Times New Roman" charset="0"/>
                <a:ea typeface="Times New Roman" charset="0"/>
                <a:cs typeface="Times New Roman" charset="0"/>
              </a:rPr>
              <a:t>Mark 10:45</a:t>
            </a:r>
            <a:r>
              <a:rPr lang="en-AU" sz="2000" b="1" dirty="0" smtClean="0">
                <a:solidFill>
                  <a:srgbClr val="FFFF00"/>
                </a:solidFill>
                <a:latin typeface="Times New Roman" charset="0"/>
                <a:ea typeface="Times New Roman" charset="0"/>
                <a:cs typeface="Times New Roman" charset="0"/>
              </a:rPr>
              <a:t> </a:t>
            </a:r>
            <a:r>
              <a:rPr lang="en-AU" sz="2000" dirty="0">
                <a:solidFill>
                  <a:srgbClr val="FFFF00"/>
                </a:solidFill>
                <a:latin typeface="Comic Sans MS" charset="0"/>
                <a:ea typeface="Comic Sans MS" charset="0"/>
                <a:cs typeface="Comic Sans MS" charset="0"/>
              </a:rPr>
              <a:t>For even the Son of Man came not to be served but to serve, and to give his life as a ransom for many.</a:t>
            </a:r>
            <a:r>
              <a:rPr lang="en-GB" sz="2000" dirty="0">
                <a:solidFill>
                  <a:srgbClr val="FFFF00"/>
                </a:solidFill>
                <a:latin typeface="Times New Roman" charset="0"/>
                <a:ea typeface="Times New Roman" charset="0"/>
                <a:cs typeface="Times New Roman" charset="0"/>
              </a:rPr>
              <a:t> </a:t>
            </a:r>
            <a:r>
              <a:rPr lang="en-AU" sz="2000" b="1" dirty="0" smtClean="0">
                <a:solidFill>
                  <a:srgbClr val="FFFF00"/>
                </a:solidFill>
                <a:latin typeface="Times New Roman" charset="0"/>
                <a:ea typeface="Times New Roman" charset="0"/>
                <a:cs typeface="Times New Roman" charset="0"/>
              </a:rPr>
              <a:t> </a:t>
            </a:r>
            <a:endParaRPr lang="en-AU" sz="2000" b="1" dirty="0">
              <a:solidFill>
                <a:srgbClr val="FFFF00"/>
              </a:solidFill>
              <a:latin typeface="Times New Roman" charset="0"/>
              <a:ea typeface="Times New Roman" charset="0"/>
              <a:cs typeface="Times New Roman" charset="0"/>
            </a:endParaRPr>
          </a:p>
        </p:txBody>
      </p:sp>
      <p:sp>
        <p:nvSpPr>
          <p:cNvPr id="2" name="TextBox 1"/>
          <p:cNvSpPr txBox="1"/>
          <p:nvPr/>
        </p:nvSpPr>
        <p:spPr>
          <a:xfrm>
            <a:off x="37163" y="2144608"/>
            <a:ext cx="9069673" cy="400110"/>
          </a:xfrm>
          <a:prstGeom prst="rect">
            <a:avLst/>
          </a:prstGeom>
          <a:noFill/>
          <a:ln>
            <a:solidFill>
              <a:schemeClr val="bg1"/>
            </a:solidFill>
          </a:ln>
        </p:spPr>
        <p:txBody>
          <a:bodyPr wrap="square" rtlCol="0">
            <a:spAutoFit/>
          </a:bodyPr>
          <a:lstStyle/>
          <a:p>
            <a:pPr algn="ctr"/>
            <a:r>
              <a:rPr lang="en-AU" sz="2000" i="1" dirty="0" smtClean="0">
                <a:solidFill>
                  <a:schemeClr val="bg1"/>
                </a:solidFill>
                <a:latin typeface="Times New Roman" charset="0"/>
                <a:ea typeface="Times New Roman" charset="0"/>
                <a:cs typeface="Times New Roman" charset="0"/>
              </a:rPr>
              <a:t>Who’s worth saving???  Who would we put our efforts into, to see them come to faith?</a:t>
            </a:r>
            <a:endParaRPr lang="en-AU" sz="2000" i="1" dirty="0">
              <a:solidFill>
                <a:schemeClr val="bg1"/>
              </a:solidFill>
              <a:latin typeface="Times New Roman" charset="0"/>
              <a:ea typeface="Times New Roman" charset="0"/>
              <a:cs typeface="Times New Roman" charset="0"/>
            </a:endParaRPr>
          </a:p>
        </p:txBody>
      </p:sp>
      <p:sp>
        <p:nvSpPr>
          <p:cNvPr id="8" name="TextBox 7"/>
          <p:cNvSpPr txBox="1"/>
          <p:nvPr/>
        </p:nvSpPr>
        <p:spPr>
          <a:xfrm>
            <a:off x="0" y="553244"/>
            <a:ext cx="9121651"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Increasing conflict between Jesus and the religious leaders (scribes &amp; Pharisees)</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Jesus exposed the bankrupt state of religion. (It would cost Him His life)</a:t>
            </a:r>
            <a:endParaRPr lang="en-US" sz="2000" dirty="0" smtClean="0">
              <a:solidFill>
                <a:schemeClr val="bg1"/>
              </a:solidFill>
              <a:latin typeface="Times New Roman" charset="0"/>
              <a:ea typeface="Times New Roman" charset="0"/>
              <a:cs typeface="Times New Roman" charset="0"/>
            </a:endParaRPr>
          </a:p>
        </p:txBody>
      </p:sp>
      <p:sp>
        <p:nvSpPr>
          <p:cNvPr id="9" name="TextBox 8"/>
          <p:cNvSpPr txBox="1"/>
          <p:nvPr/>
        </p:nvSpPr>
        <p:spPr>
          <a:xfrm>
            <a:off x="6560" y="1453182"/>
            <a:ext cx="8649032" cy="707886"/>
          </a:xfrm>
          <a:prstGeom prst="rect">
            <a:avLst/>
          </a:prstGeom>
          <a:noFill/>
          <a:ln w="15875">
            <a:noFill/>
          </a:ln>
        </p:spPr>
        <p:txBody>
          <a:bodyPr wrap="square" rtlCol="0">
            <a:spAutoFit/>
          </a:bodyPr>
          <a:lstStyle/>
          <a:p>
            <a:pPr marL="342900" indent="-342900">
              <a:buFont typeface="Arial" charset="0"/>
              <a:buChar char="•"/>
            </a:pPr>
            <a:r>
              <a:rPr lang="en-AU" sz="2000" dirty="0" smtClean="0">
                <a:solidFill>
                  <a:schemeClr val="bg1"/>
                </a:solidFill>
                <a:latin typeface="Times New Roman" charset="0"/>
                <a:ea typeface="Times New Roman" charset="0"/>
                <a:cs typeface="Times New Roman" charset="0"/>
              </a:rPr>
              <a:t>Tax collectors were despised </a:t>
            </a:r>
            <a:r>
              <a:rPr lang="mr-IN" sz="2000" dirty="0" smtClean="0">
                <a:solidFill>
                  <a:schemeClr val="bg1"/>
                </a:solidFill>
                <a:latin typeface="Times New Roman" charset="0"/>
                <a:ea typeface="Times New Roman" charset="0"/>
                <a:cs typeface="Times New Roman" charset="0"/>
              </a:rPr>
              <a:t>–</a:t>
            </a:r>
            <a:r>
              <a:rPr lang="en-AU" sz="2000" dirty="0" smtClean="0">
                <a:solidFill>
                  <a:schemeClr val="bg1"/>
                </a:solidFill>
                <a:latin typeface="Times New Roman" charset="0"/>
                <a:ea typeface="Times New Roman" charset="0"/>
                <a:cs typeface="Times New Roman" charset="0"/>
              </a:rPr>
              <a:t> the lowes</a:t>
            </a:r>
            <a:r>
              <a:rPr lang="en-AU" sz="2000" dirty="0" smtClean="0">
                <a:solidFill>
                  <a:schemeClr val="bg1"/>
                </a:solidFill>
                <a:latin typeface="Times New Roman" charset="0"/>
                <a:ea typeface="Times New Roman" charset="0"/>
                <a:cs typeface="Times New Roman" charset="0"/>
              </a:rPr>
              <a:t>t of the low </a:t>
            </a:r>
            <a:r>
              <a:rPr lang="mr-IN" sz="2000" dirty="0" smtClean="0">
                <a:solidFill>
                  <a:schemeClr val="bg1"/>
                </a:solidFill>
                <a:latin typeface="Times New Roman" charset="0"/>
                <a:ea typeface="Times New Roman" charset="0"/>
                <a:cs typeface="Times New Roman" charset="0"/>
              </a:rPr>
              <a:t>–</a:t>
            </a:r>
            <a:r>
              <a:rPr lang="en-AU" sz="2000" dirty="0" smtClean="0">
                <a:solidFill>
                  <a:schemeClr val="bg1"/>
                </a:solidFill>
                <a:latin typeface="Times New Roman" charset="0"/>
                <a:ea typeface="Times New Roman" charset="0"/>
                <a:cs typeface="Times New Roman" charset="0"/>
              </a:rPr>
              <a:t> traitors </a:t>
            </a:r>
            <a:r>
              <a:rPr lang="mr-IN" sz="2000" dirty="0" smtClean="0">
                <a:solidFill>
                  <a:schemeClr val="bg1"/>
                </a:solidFill>
                <a:latin typeface="Times New Roman" charset="0"/>
                <a:ea typeface="Times New Roman" charset="0"/>
                <a:cs typeface="Times New Roman" charset="0"/>
              </a:rPr>
              <a:t>–</a:t>
            </a:r>
            <a:r>
              <a:rPr lang="en-AU" sz="2000" dirty="0" smtClean="0">
                <a:solidFill>
                  <a:schemeClr val="bg1"/>
                </a:solidFill>
                <a:latin typeface="Times New Roman" charset="0"/>
                <a:ea typeface="Times New Roman" charset="0"/>
                <a:cs typeface="Times New Roman" charset="0"/>
              </a:rPr>
              <a:t> sold out their countrymen for greed </a:t>
            </a:r>
            <a:r>
              <a:rPr lang="mr-IN" sz="2000" dirty="0" smtClean="0">
                <a:solidFill>
                  <a:schemeClr val="bg1"/>
                </a:solidFill>
                <a:latin typeface="Times New Roman" charset="0"/>
                <a:ea typeface="Times New Roman" charset="0"/>
                <a:cs typeface="Times New Roman" charset="0"/>
              </a:rPr>
              <a:t>–</a:t>
            </a:r>
            <a:r>
              <a:rPr lang="en-AU" sz="2000" dirty="0" smtClean="0">
                <a:solidFill>
                  <a:schemeClr val="bg1"/>
                </a:solidFill>
                <a:latin typeface="Times New Roman" charset="0"/>
                <a:ea typeface="Times New Roman" charset="0"/>
                <a:cs typeface="Times New Roman" charset="0"/>
              </a:rPr>
              <a:t> collected for their oppressors</a:t>
            </a:r>
          </a:p>
        </p:txBody>
      </p:sp>
      <p:sp>
        <p:nvSpPr>
          <p:cNvPr id="12" name="TextBox 11"/>
          <p:cNvSpPr txBox="1"/>
          <p:nvPr/>
        </p:nvSpPr>
        <p:spPr>
          <a:xfrm>
            <a:off x="-14815" y="2528258"/>
            <a:ext cx="9121651"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Jesus rubbed shoulders with ‘the-scum-of-the-earth’ to see them saved</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Who we choose to eat with is important:</a:t>
            </a:r>
            <a:endParaRPr lang="en-US" sz="2000" dirty="0" smtClean="0">
              <a:solidFill>
                <a:schemeClr val="bg1"/>
              </a:solidFill>
              <a:latin typeface="Times New Roman" charset="0"/>
              <a:ea typeface="Times New Roman" charset="0"/>
              <a:cs typeface="Times New Roman" charset="0"/>
            </a:endParaRPr>
          </a:p>
        </p:txBody>
      </p:sp>
      <p:sp>
        <p:nvSpPr>
          <p:cNvPr id="13" name="TextBox 12"/>
          <p:cNvSpPr txBox="1"/>
          <p:nvPr/>
        </p:nvSpPr>
        <p:spPr>
          <a:xfrm>
            <a:off x="740762" y="3122727"/>
            <a:ext cx="3960440"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rgbClr val="FFFF00"/>
                </a:solidFill>
                <a:latin typeface="Times New Roman" charset="0"/>
                <a:ea typeface="Times New Roman" charset="0"/>
                <a:cs typeface="Times New Roman" charset="0"/>
              </a:rPr>
              <a:t>We bring them into our circle</a:t>
            </a:r>
          </a:p>
          <a:p>
            <a:pPr marL="342900" indent="-342900">
              <a:buFont typeface="Arial" charset="0"/>
              <a:buChar char="•"/>
            </a:pPr>
            <a:r>
              <a:rPr lang="en-US" sz="2000" dirty="0" smtClean="0">
                <a:solidFill>
                  <a:srgbClr val="FFFF00"/>
                </a:solidFill>
                <a:latin typeface="Times New Roman" charset="0"/>
                <a:ea typeface="Times New Roman" charset="0"/>
                <a:cs typeface="Times New Roman" charset="0"/>
              </a:rPr>
              <a:t>They enter our home</a:t>
            </a:r>
            <a:endParaRPr lang="en-US" sz="2000" dirty="0" smtClean="0">
              <a:solidFill>
                <a:srgbClr val="FFFF00"/>
              </a:solidFill>
              <a:latin typeface="Times New Roman" charset="0"/>
              <a:ea typeface="Times New Roman" charset="0"/>
              <a:cs typeface="Times New Roman" charset="0"/>
            </a:endParaRPr>
          </a:p>
        </p:txBody>
      </p:sp>
      <p:sp>
        <p:nvSpPr>
          <p:cNvPr id="14" name="TextBox 13"/>
          <p:cNvSpPr txBox="1"/>
          <p:nvPr/>
        </p:nvSpPr>
        <p:spPr>
          <a:xfrm>
            <a:off x="-30645" y="3703191"/>
            <a:ext cx="9121651" cy="400110"/>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The person and teaching of Jesus appealed to tax-collectors and sinners</a:t>
            </a:r>
            <a:endParaRPr lang="en-US" sz="2000" dirty="0" smtClean="0">
              <a:solidFill>
                <a:schemeClr val="bg1"/>
              </a:solidFill>
              <a:latin typeface="Times New Roman" charset="0"/>
              <a:ea typeface="Times New Roman" charset="0"/>
              <a:cs typeface="Times New Roman" charset="0"/>
            </a:endParaRPr>
          </a:p>
        </p:txBody>
      </p:sp>
      <p:sp>
        <p:nvSpPr>
          <p:cNvPr id="3" name="TextBox 2"/>
          <p:cNvSpPr txBox="1"/>
          <p:nvPr/>
        </p:nvSpPr>
        <p:spPr>
          <a:xfrm>
            <a:off x="899594" y="1166489"/>
            <a:ext cx="8274036" cy="400110"/>
          </a:xfrm>
          <a:prstGeom prst="rect">
            <a:avLst/>
          </a:prstGeom>
          <a:noFill/>
        </p:spPr>
        <p:txBody>
          <a:bodyPr wrap="square" rtlCol="0">
            <a:spAutoFit/>
          </a:bodyPr>
          <a:lstStyle/>
          <a:p>
            <a:r>
              <a:rPr lang="en-AU" sz="2000" b="1" dirty="0" smtClean="0">
                <a:solidFill>
                  <a:srgbClr val="FFFF00"/>
                </a:solidFill>
              </a:rPr>
              <a:t>The Call of Levi </a:t>
            </a:r>
            <a:r>
              <a:rPr lang="en-AU" sz="2000" dirty="0" smtClean="0">
                <a:solidFill>
                  <a:srgbClr val="FFFF00"/>
                </a:solidFill>
              </a:rPr>
              <a:t>– a tax-collector &amp; sinner</a:t>
            </a:r>
            <a:endParaRPr lang="en-AU" sz="2000" dirty="0">
              <a:solidFill>
                <a:srgbClr val="FFFF00"/>
              </a:solidFill>
            </a:endParaRPr>
          </a:p>
        </p:txBody>
      </p:sp>
      <p:sp>
        <p:nvSpPr>
          <p:cNvPr id="15" name="TextBox 14"/>
          <p:cNvSpPr txBox="1"/>
          <p:nvPr/>
        </p:nvSpPr>
        <p:spPr>
          <a:xfrm>
            <a:off x="4917226" y="3111714"/>
            <a:ext cx="3469531"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rgbClr val="FFFF00"/>
                </a:solidFill>
                <a:latin typeface="Times New Roman" charset="0"/>
                <a:ea typeface="Times New Roman" charset="0"/>
                <a:cs typeface="Times New Roman" charset="0"/>
              </a:rPr>
              <a:t>They enter our family</a:t>
            </a:r>
          </a:p>
          <a:p>
            <a:pPr marL="342900" indent="-342900">
              <a:buFont typeface="Arial" charset="0"/>
              <a:buChar char="•"/>
            </a:pPr>
            <a:r>
              <a:rPr lang="en-US" sz="2000" dirty="0" smtClean="0">
                <a:solidFill>
                  <a:srgbClr val="FFFF00"/>
                </a:solidFill>
                <a:latin typeface="Times New Roman" charset="0"/>
                <a:ea typeface="Times New Roman" charset="0"/>
                <a:cs typeface="Times New Roman" charset="0"/>
              </a:rPr>
              <a:t>They enter our lives</a:t>
            </a:r>
            <a:endParaRPr lang="en-US" sz="2000" dirty="0" smtClean="0">
              <a:solidFill>
                <a:srgbClr val="FFFF00"/>
              </a:solidFill>
              <a:latin typeface="Times New Roman" charset="0"/>
              <a:ea typeface="Times New Roman" charset="0"/>
              <a:cs typeface="Times New Roman" charset="0"/>
            </a:endParaRPr>
          </a:p>
        </p:txBody>
      </p:sp>
      <p:sp>
        <p:nvSpPr>
          <p:cNvPr id="6" name="Rectangle 5"/>
          <p:cNvSpPr/>
          <p:nvPr/>
        </p:nvSpPr>
        <p:spPr>
          <a:xfrm>
            <a:off x="1223627" y="4083149"/>
            <a:ext cx="6696744" cy="646331"/>
          </a:xfrm>
          <a:prstGeom prst="rect">
            <a:avLst/>
          </a:prstGeom>
          <a:ln w="12700">
            <a:solidFill>
              <a:schemeClr val="bg1"/>
            </a:solidFill>
          </a:ln>
        </p:spPr>
        <p:txBody>
          <a:bodyPr wrap="square">
            <a:spAutoFit/>
          </a:bodyPr>
          <a:lstStyle/>
          <a:p>
            <a:r>
              <a:rPr lang="en-AU" dirty="0">
                <a:solidFill>
                  <a:schemeClr val="bg1"/>
                </a:solidFill>
                <a:latin typeface="Comic Sans MS" charset="0"/>
                <a:ea typeface="Comic Sans MS" charset="0"/>
                <a:cs typeface="Comic Sans MS" charset="0"/>
              </a:rPr>
              <a:t>“Those who are well have no need of a physician, but those who are sick.  I came not to </a:t>
            </a:r>
            <a:r>
              <a:rPr lang="en-AU" dirty="0">
                <a:solidFill>
                  <a:srgbClr val="FFFF00"/>
                </a:solidFill>
                <a:latin typeface="Comic Sans MS" charset="0"/>
                <a:ea typeface="Comic Sans MS" charset="0"/>
                <a:cs typeface="Comic Sans MS" charset="0"/>
              </a:rPr>
              <a:t>call</a:t>
            </a:r>
            <a:r>
              <a:rPr lang="en-AU" dirty="0">
                <a:solidFill>
                  <a:schemeClr val="bg1"/>
                </a:solidFill>
                <a:latin typeface="Comic Sans MS" charset="0"/>
                <a:ea typeface="Comic Sans MS" charset="0"/>
                <a:cs typeface="Comic Sans MS" charset="0"/>
              </a:rPr>
              <a:t> the righteous, but sinners.”</a:t>
            </a:r>
            <a:endParaRPr lang="en-AU" dirty="0">
              <a:latin typeface="Comic Sans MS" charset="0"/>
              <a:ea typeface="Comic Sans MS" charset="0"/>
              <a:cs typeface="Comic Sans MS" charset="0"/>
            </a:endParaRPr>
          </a:p>
        </p:txBody>
      </p:sp>
      <p:sp>
        <p:nvSpPr>
          <p:cNvPr id="16" name="TextBox 15"/>
          <p:cNvSpPr txBox="1"/>
          <p:nvPr/>
        </p:nvSpPr>
        <p:spPr>
          <a:xfrm>
            <a:off x="-14816" y="4677618"/>
            <a:ext cx="9121651" cy="70788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Even the Pharisees were sinners in need of a </a:t>
            </a:r>
            <a:r>
              <a:rPr lang="en-US" sz="2000" dirty="0" err="1" smtClean="0">
                <a:solidFill>
                  <a:schemeClr val="bg1"/>
                </a:solidFill>
                <a:latin typeface="Times New Roman" charset="0"/>
                <a:ea typeface="Times New Roman" charset="0"/>
                <a:cs typeface="Times New Roman" charset="0"/>
              </a:rPr>
              <a:t>saviour</a:t>
            </a:r>
            <a:r>
              <a:rPr lang="en-US" sz="2000" dirty="0" smtClean="0">
                <a:solidFill>
                  <a:schemeClr val="bg1"/>
                </a:solidFill>
                <a:latin typeface="Times New Roman" charset="0"/>
                <a:ea typeface="Times New Roman" charset="0"/>
                <a:cs typeface="Times New Roman" charset="0"/>
              </a:rPr>
              <a:t>, but they didn’t </a:t>
            </a:r>
            <a:r>
              <a:rPr lang="en-US" sz="2000" dirty="0" err="1" smtClean="0">
                <a:solidFill>
                  <a:schemeClr val="bg1"/>
                </a:solidFill>
                <a:latin typeface="Times New Roman" charset="0"/>
                <a:ea typeface="Times New Roman" charset="0"/>
                <a:cs typeface="Times New Roman" charset="0"/>
              </a:rPr>
              <a:t>recognise</a:t>
            </a:r>
            <a:r>
              <a:rPr lang="en-US" sz="2000" dirty="0" smtClean="0">
                <a:solidFill>
                  <a:schemeClr val="bg1"/>
                </a:solidFill>
                <a:latin typeface="Times New Roman" charset="0"/>
                <a:ea typeface="Times New Roman" charset="0"/>
                <a:cs typeface="Times New Roman" charset="0"/>
              </a:rPr>
              <a:t> it</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Not just a call to be saved, but a call to follow (to be disciples of Jesus)</a:t>
            </a:r>
            <a:endParaRPr lang="en-US" sz="2000" dirty="0" smtClean="0">
              <a:solidFill>
                <a:schemeClr val="bg1"/>
              </a:solidFill>
              <a:latin typeface="Times New Roman" charset="0"/>
              <a:ea typeface="Times New Roman" charset="0"/>
              <a:cs typeface="Times New Roman" charset="0"/>
            </a:endParaRPr>
          </a:p>
        </p:txBody>
      </p:sp>
      <p:sp>
        <p:nvSpPr>
          <p:cNvPr id="18" name="TextBox 17"/>
          <p:cNvSpPr txBox="1"/>
          <p:nvPr/>
        </p:nvSpPr>
        <p:spPr>
          <a:xfrm>
            <a:off x="194057" y="5316675"/>
            <a:ext cx="8927593" cy="400110"/>
          </a:xfrm>
          <a:prstGeom prst="rect">
            <a:avLst/>
          </a:prstGeom>
          <a:noFill/>
        </p:spPr>
        <p:txBody>
          <a:bodyPr wrap="square" rtlCol="0">
            <a:spAutoFit/>
          </a:bodyPr>
          <a:lstStyle/>
          <a:p>
            <a:r>
              <a:rPr lang="en-AU" sz="2000" b="1" dirty="0" smtClean="0">
                <a:solidFill>
                  <a:srgbClr val="FFFF00"/>
                </a:solidFill>
                <a:latin typeface="Times New Roman" charset="0"/>
                <a:ea typeface="Times New Roman" charset="0"/>
                <a:cs typeface="Times New Roman" charset="0"/>
              </a:rPr>
              <a:t>The Challenge:  To be disciples of Jesus who eat with Tax Collectors &amp; Sinners</a:t>
            </a:r>
            <a:endParaRPr lang="en-AU" sz="2000" dirty="0">
              <a:solidFill>
                <a:srgbClr val="FFFF0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117380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xEl>
                                              <p:pRg st="1" end="1"/>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build="p"/>
      <p:bldP spid="12" grpId="0" build="p"/>
      <p:bldP spid="13" grpId="0"/>
      <p:bldP spid="14" grpId="0"/>
      <p:bldP spid="15" grpId="0"/>
      <p:bldP spid="6" grpId="0" animBg="1"/>
      <p:bldP spid="16" grpId="0" build="p"/>
      <p:bldP spid="18"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65882</TotalTime>
  <Words>303</Words>
  <Application>Microsoft Macintosh PowerPoint</Application>
  <PresentationFormat>On-screen Show (16:10)</PresentationFormat>
  <Paragraphs>28</Paragraphs>
  <Slides>6</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Calibri</vt:lpstr>
      <vt:lpstr>Comic Sans MS</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1104</cp:revision>
  <cp:lastPrinted>2018-10-12T06:09:28Z</cp:lastPrinted>
  <dcterms:created xsi:type="dcterms:W3CDTF">2016-11-04T06:28:01Z</dcterms:created>
  <dcterms:modified xsi:type="dcterms:W3CDTF">2018-10-12T06:12:20Z</dcterms:modified>
</cp:coreProperties>
</file>